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60" r:id="rId4"/>
    <p:sldId id="259" r:id="rId5"/>
    <p:sldId id="261" r:id="rId6"/>
    <p:sldId id="262" r:id="rId7"/>
    <p:sldId id="263" r:id="rId8"/>
    <p:sldId id="264" r:id="rId9"/>
    <p:sldId id="265" r:id="rId10"/>
    <p:sldId id="266" r:id="rId11"/>
    <p:sldId id="270" r:id="rId12"/>
    <p:sldId id="271" r:id="rId13"/>
    <p:sldId id="272" r:id="rId14"/>
    <p:sldId id="273" r:id="rId15"/>
    <p:sldId id="267"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5" d="100"/>
          <a:sy n="85" d="100"/>
        </p:scale>
        <p:origin x="595" y="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641FA5-54B1-43EB-8576-3422339E0AD3}" type="datetimeFigureOut">
              <a:rPr lang="en-US" smtClean="0"/>
              <a:t>9/21/2019</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A884F6-B831-4A64-9FAE-604C22B6E15C}" type="slidenum">
              <a:rPr lang="en-US" smtClean="0"/>
              <a:t>‹#›</a:t>
            </a:fld>
            <a:endParaRPr lang="en-US"/>
          </a:p>
        </p:txBody>
      </p:sp>
    </p:spTree>
    <p:extLst>
      <p:ext uri="{BB962C8B-B14F-4D97-AF65-F5344CB8AC3E}">
        <p14:creationId xmlns:p14="http://schemas.microsoft.com/office/powerpoint/2010/main" val="1169065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7C2E1-49CE-4405-A97E-85099CD7C8F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6EA1BD6B-0AF7-4078-952E-36D5CC339E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57F17BF0-CDE9-48EE-8FD0-B7216ECEF5C5}"/>
              </a:ext>
            </a:extLst>
          </p:cNvPr>
          <p:cNvSpPr>
            <a:spLocks noGrp="1"/>
          </p:cNvSpPr>
          <p:nvPr>
            <p:ph type="dt" sz="half" idx="10"/>
          </p:nvPr>
        </p:nvSpPr>
        <p:spPr/>
        <p:txBody>
          <a:bodyPr/>
          <a:lstStyle/>
          <a:p>
            <a:fld id="{31E3CD56-C4C6-4F35-BC0D-F46A82B26650}" type="datetimeFigureOut">
              <a:rPr lang="en-US" smtClean="0"/>
              <a:t>9/21/2019</a:t>
            </a:fld>
            <a:endParaRPr lang="en-US"/>
          </a:p>
        </p:txBody>
      </p:sp>
      <p:sp>
        <p:nvSpPr>
          <p:cNvPr id="5" name="页脚占位符 4">
            <a:extLst>
              <a:ext uri="{FF2B5EF4-FFF2-40B4-BE49-F238E27FC236}">
                <a16:creationId xmlns:a16="http://schemas.microsoft.com/office/drawing/2014/main" id="{D987D13D-E8F7-44CE-89FC-3281B497BF82}"/>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01D4314B-38A0-44ED-A89D-6FFE27A44D65}"/>
              </a:ext>
            </a:extLst>
          </p:cNvPr>
          <p:cNvSpPr>
            <a:spLocks noGrp="1"/>
          </p:cNvSpPr>
          <p:nvPr>
            <p:ph type="sldNum" sz="quarter" idx="12"/>
          </p:nvPr>
        </p:nvSpPr>
        <p:spPr/>
        <p:txBody>
          <a:bodyPr/>
          <a:lstStyle/>
          <a:p>
            <a:fld id="{4CCBE633-BE29-40F4-AF85-796DA8344C16}" type="slidenum">
              <a:rPr lang="en-US" smtClean="0"/>
              <a:t>‹#›</a:t>
            </a:fld>
            <a:endParaRPr lang="en-US"/>
          </a:p>
        </p:txBody>
      </p:sp>
    </p:spTree>
    <p:extLst>
      <p:ext uri="{BB962C8B-B14F-4D97-AF65-F5344CB8AC3E}">
        <p14:creationId xmlns:p14="http://schemas.microsoft.com/office/powerpoint/2010/main" val="423804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5108E7-549B-4CE5-BFD9-3091E3F15D22}"/>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C840127B-4E1F-41DA-8FFC-7CE8A25A149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6A62C7BA-F6B7-4FEC-9409-2D7A71287CF8}"/>
              </a:ext>
            </a:extLst>
          </p:cNvPr>
          <p:cNvSpPr>
            <a:spLocks noGrp="1"/>
          </p:cNvSpPr>
          <p:nvPr>
            <p:ph type="dt" sz="half" idx="10"/>
          </p:nvPr>
        </p:nvSpPr>
        <p:spPr/>
        <p:txBody>
          <a:bodyPr/>
          <a:lstStyle/>
          <a:p>
            <a:fld id="{31E3CD56-C4C6-4F35-BC0D-F46A82B26650}" type="datetimeFigureOut">
              <a:rPr lang="en-US" smtClean="0"/>
              <a:t>9/21/2019</a:t>
            </a:fld>
            <a:endParaRPr lang="en-US"/>
          </a:p>
        </p:txBody>
      </p:sp>
      <p:sp>
        <p:nvSpPr>
          <p:cNvPr id="5" name="页脚占位符 4">
            <a:extLst>
              <a:ext uri="{FF2B5EF4-FFF2-40B4-BE49-F238E27FC236}">
                <a16:creationId xmlns:a16="http://schemas.microsoft.com/office/drawing/2014/main" id="{F54E89C6-C110-40BA-9751-260DE8BD772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4069336-2740-4FCD-BF99-4638AAC3399E}"/>
              </a:ext>
            </a:extLst>
          </p:cNvPr>
          <p:cNvSpPr>
            <a:spLocks noGrp="1"/>
          </p:cNvSpPr>
          <p:nvPr>
            <p:ph type="sldNum" sz="quarter" idx="12"/>
          </p:nvPr>
        </p:nvSpPr>
        <p:spPr/>
        <p:txBody>
          <a:bodyPr/>
          <a:lstStyle/>
          <a:p>
            <a:fld id="{4CCBE633-BE29-40F4-AF85-796DA8344C16}" type="slidenum">
              <a:rPr lang="en-US" smtClean="0"/>
              <a:t>‹#›</a:t>
            </a:fld>
            <a:endParaRPr lang="en-US"/>
          </a:p>
        </p:txBody>
      </p:sp>
    </p:spTree>
    <p:extLst>
      <p:ext uri="{BB962C8B-B14F-4D97-AF65-F5344CB8AC3E}">
        <p14:creationId xmlns:p14="http://schemas.microsoft.com/office/powerpoint/2010/main" val="2378824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1925A9C-CB0B-47D1-8F5A-225F82FE0F7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06044A8C-D6E7-447C-8E0E-86CB877532A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422234A4-F4A6-481F-842A-AE4DFB0F0100}"/>
              </a:ext>
            </a:extLst>
          </p:cNvPr>
          <p:cNvSpPr>
            <a:spLocks noGrp="1"/>
          </p:cNvSpPr>
          <p:nvPr>
            <p:ph type="dt" sz="half" idx="10"/>
          </p:nvPr>
        </p:nvSpPr>
        <p:spPr/>
        <p:txBody>
          <a:bodyPr/>
          <a:lstStyle/>
          <a:p>
            <a:fld id="{31E3CD56-C4C6-4F35-BC0D-F46A82B26650}" type="datetimeFigureOut">
              <a:rPr lang="en-US" smtClean="0"/>
              <a:t>9/21/2019</a:t>
            </a:fld>
            <a:endParaRPr lang="en-US"/>
          </a:p>
        </p:txBody>
      </p:sp>
      <p:sp>
        <p:nvSpPr>
          <p:cNvPr id="5" name="页脚占位符 4">
            <a:extLst>
              <a:ext uri="{FF2B5EF4-FFF2-40B4-BE49-F238E27FC236}">
                <a16:creationId xmlns:a16="http://schemas.microsoft.com/office/drawing/2014/main" id="{46A19185-0CCE-4DCE-AAEF-D8B7EE9AE6E6}"/>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49A3AD4-07CA-4C09-AB97-6121B9C316BA}"/>
              </a:ext>
            </a:extLst>
          </p:cNvPr>
          <p:cNvSpPr>
            <a:spLocks noGrp="1"/>
          </p:cNvSpPr>
          <p:nvPr>
            <p:ph type="sldNum" sz="quarter" idx="12"/>
          </p:nvPr>
        </p:nvSpPr>
        <p:spPr/>
        <p:txBody>
          <a:bodyPr/>
          <a:lstStyle/>
          <a:p>
            <a:fld id="{4CCBE633-BE29-40F4-AF85-796DA8344C16}" type="slidenum">
              <a:rPr lang="en-US" smtClean="0"/>
              <a:t>‹#›</a:t>
            </a:fld>
            <a:endParaRPr lang="en-US"/>
          </a:p>
        </p:txBody>
      </p:sp>
    </p:spTree>
    <p:extLst>
      <p:ext uri="{BB962C8B-B14F-4D97-AF65-F5344CB8AC3E}">
        <p14:creationId xmlns:p14="http://schemas.microsoft.com/office/powerpoint/2010/main" val="384614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35E93-05E1-4DE4-982C-5EA60A6F780A}"/>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7805F307-6581-46C5-8033-3161F44AC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FA9F3BA4-4A99-4701-AC69-5D220F905C4A}"/>
              </a:ext>
            </a:extLst>
          </p:cNvPr>
          <p:cNvSpPr>
            <a:spLocks noGrp="1"/>
          </p:cNvSpPr>
          <p:nvPr>
            <p:ph type="dt" sz="half" idx="10"/>
          </p:nvPr>
        </p:nvSpPr>
        <p:spPr/>
        <p:txBody>
          <a:bodyPr/>
          <a:lstStyle/>
          <a:p>
            <a:fld id="{31E3CD56-C4C6-4F35-BC0D-F46A82B26650}" type="datetimeFigureOut">
              <a:rPr lang="en-US" smtClean="0"/>
              <a:t>9/21/2019</a:t>
            </a:fld>
            <a:endParaRPr lang="en-US"/>
          </a:p>
        </p:txBody>
      </p:sp>
      <p:sp>
        <p:nvSpPr>
          <p:cNvPr id="5" name="页脚占位符 4">
            <a:extLst>
              <a:ext uri="{FF2B5EF4-FFF2-40B4-BE49-F238E27FC236}">
                <a16:creationId xmlns:a16="http://schemas.microsoft.com/office/drawing/2014/main" id="{76447B13-DD19-49AA-9ACC-97FDBC4D2B71}"/>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FC9E1FC3-7ED9-44A5-B88E-B7E8B41AC11A}"/>
              </a:ext>
            </a:extLst>
          </p:cNvPr>
          <p:cNvSpPr>
            <a:spLocks noGrp="1"/>
          </p:cNvSpPr>
          <p:nvPr>
            <p:ph type="sldNum" sz="quarter" idx="12"/>
          </p:nvPr>
        </p:nvSpPr>
        <p:spPr/>
        <p:txBody>
          <a:bodyPr/>
          <a:lstStyle/>
          <a:p>
            <a:fld id="{4CCBE633-BE29-40F4-AF85-796DA8344C16}" type="slidenum">
              <a:rPr lang="en-US" smtClean="0"/>
              <a:t>‹#›</a:t>
            </a:fld>
            <a:endParaRPr lang="en-US"/>
          </a:p>
        </p:txBody>
      </p:sp>
    </p:spTree>
    <p:extLst>
      <p:ext uri="{BB962C8B-B14F-4D97-AF65-F5344CB8AC3E}">
        <p14:creationId xmlns:p14="http://schemas.microsoft.com/office/powerpoint/2010/main" val="1186228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AF453C-4828-417C-83F4-12264F6D780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B0E2412-1064-4241-B05A-145C3F7040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35D5181-62CC-4D45-82F8-9A11A9263E11}"/>
              </a:ext>
            </a:extLst>
          </p:cNvPr>
          <p:cNvSpPr>
            <a:spLocks noGrp="1"/>
          </p:cNvSpPr>
          <p:nvPr>
            <p:ph type="dt" sz="half" idx="10"/>
          </p:nvPr>
        </p:nvSpPr>
        <p:spPr/>
        <p:txBody>
          <a:bodyPr/>
          <a:lstStyle/>
          <a:p>
            <a:fld id="{31E3CD56-C4C6-4F35-BC0D-F46A82B26650}" type="datetimeFigureOut">
              <a:rPr lang="en-US" smtClean="0"/>
              <a:t>9/21/2019</a:t>
            </a:fld>
            <a:endParaRPr lang="en-US"/>
          </a:p>
        </p:txBody>
      </p:sp>
      <p:sp>
        <p:nvSpPr>
          <p:cNvPr id="5" name="页脚占位符 4">
            <a:extLst>
              <a:ext uri="{FF2B5EF4-FFF2-40B4-BE49-F238E27FC236}">
                <a16:creationId xmlns:a16="http://schemas.microsoft.com/office/drawing/2014/main" id="{1DADEE4C-6C1F-4A77-839A-A052BBFCD4D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968C23B-0ECE-47FB-8A36-821D4C0C0F3E}"/>
              </a:ext>
            </a:extLst>
          </p:cNvPr>
          <p:cNvSpPr>
            <a:spLocks noGrp="1"/>
          </p:cNvSpPr>
          <p:nvPr>
            <p:ph type="sldNum" sz="quarter" idx="12"/>
          </p:nvPr>
        </p:nvSpPr>
        <p:spPr/>
        <p:txBody>
          <a:bodyPr/>
          <a:lstStyle/>
          <a:p>
            <a:fld id="{4CCBE633-BE29-40F4-AF85-796DA8344C16}" type="slidenum">
              <a:rPr lang="en-US" smtClean="0"/>
              <a:t>‹#›</a:t>
            </a:fld>
            <a:endParaRPr lang="en-US"/>
          </a:p>
        </p:txBody>
      </p:sp>
    </p:spTree>
    <p:extLst>
      <p:ext uri="{BB962C8B-B14F-4D97-AF65-F5344CB8AC3E}">
        <p14:creationId xmlns:p14="http://schemas.microsoft.com/office/powerpoint/2010/main" val="2995287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45162D-CF00-4DDD-B8CD-62E6042FCD09}"/>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E7595662-036D-433C-87D9-B501E98C5CE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19292E13-D02F-4B18-B3D8-43BA6C57EE0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20E00C61-B2B2-4A16-BCCA-4B62B96B945A}"/>
              </a:ext>
            </a:extLst>
          </p:cNvPr>
          <p:cNvSpPr>
            <a:spLocks noGrp="1"/>
          </p:cNvSpPr>
          <p:nvPr>
            <p:ph type="dt" sz="half" idx="10"/>
          </p:nvPr>
        </p:nvSpPr>
        <p:spPr/>
        <p:txBody>
          <a:bodyPr/>
          <a:lstStyle/>
          <a:p>
            <a:fld id="{31E3CD56-C4C6-4F35-BC0D-F46A82B26650}" type="datetimeFigureOut">
              <a:rPr lang="en-US" smtClean="0"/>
              <a:t>9/21/2019</a:t>
            </a:fld>
            <a:endParaRPr lang="en-US"/>
          </a:p>
        </p:txBody>
      </p:sp>
      <p:sp>
        <p:nvSpPr>
          <p:cNvPr id="6" name="页脚占位符 5">
            <a:extLst>
              <a:ext uri="{FF2B5EF4-FFF2-40B4-BE49-F238E27FC236}">
                <a16:creationId xmlns:a16="http://schemas.microsoft.com/office/drawing/2014/main" id="{A42A91BF-FBCD-4A0C-9500-3C424F10B87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311E870B-73D1-41E1-87CB-2675E0E91F3D}"/>
              </a:ext>
            </a:extLst>
          </p:cNvPr>
          <p:cNvSpPr>
            <a:spLocks noGrp="1"/>
          </p:cNvSpPr>
          <p:nvPr>
            <p:ph type="sldNum" sz="quarter" idx="12"/>
          </p:nvPr>
        </p:nvSpPr>
        <p:spPr/>
        <p:txBody>
          <a:bodyPr/>
          <a:lstStyle/>
          <a:p>
            <a:fld id="{4CCBE633-BE29-40F4-AF85-796DA8344C16}" type="slidenum">
              <a:rPr lang="en-US" smtClean="0"/>
              <a:t>‹#›</a:t>
            </a:fld>
            <a:endParaRPr lang="en-US"/>
          </a:p>
        </p:txBody>
      </p:sp>
    </p:spTree>
    <p:extLst>
      <p:ext uri="{BB962C8B-B14F-4D97-AF65-F5344CB8AC3E}">
        <p14:creationId xmlns:p14="http://schemas.microsoft.com/office/powerpoint/2010/main" val="3557947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6F85A-E772-4CBB-95DF-B50CA416160A}"/>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3F9C13A3-572F-42AE-AC94-260D0700E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B5FE2A9-F70C-4D62-B620-9F5E389D263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E44B0441-FE42-4467-9612-B4476F3B41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5A6355B-3358-438D-93B8-7CFE315FFB3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ABEC7EAD-1BA4-4F7D-8081-9F1808ED7882}"/>
              </a:ext>
            </a:extLst>
          </p:cNvPr>
          <p:cNvSpPr>
            <a:spLocks noGrp="1"/>
          </p:cNvSpPr>
          <p:nvPr>
            <p:ph type="dt" sz="half" idx="10"/>
          </p:nvPr>
        </p:nvSpPr>
        <p:spPr/>
        <p:txBody>
          <a:bodyPr/>
          <a:lstStyle/>
          <a:p>
            <a:fld id="{31E3CD56-C4C6-4F35-BC0D-F46A82B26650}" type="datetimeFigureOut">
              <a:rPr lang="en-US" smtClean="0"/>
              <a:t>9/21/2019</a:t>
            </a:fld>
            <a:endParaRPr lang="en-US"/>
          </a:p>
        </p:txBody>
      </p:sp>
      <p:sp>
        <p:nvSpPr>
          <p:cNvPr id="8" name="页脚占位符 7">
            <a:extLst>
              <a:ext uri="{FF2B5EF4-FFF2-40B4-BE49-F238E27FC236}">
                <a16:creationId xmlns:a16="http://schemas.microsoft.com/office/drawing/2014/main" id="{0E622E8B-560B-4CE3-B20D-3D6554D3062D}"/>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4C8E8D82-228E-425E-90D3-E253654E0396}"/>
              </a:ext>
            </a:extLst>
          </p:cNvPr>
          <p:cNvSpPr>
            <a:spLocks noGrp="1"/>
          </p:cNvSpPr>
          <p:nvPr>
            <p:ph type="sldNum" sz="quarter" idx="12"/>
          </p:nvPr>
        </p:nvSpPr>
        <p:spPr/>
        <p:txBody>
          <a:bodyPr/>
          <a:lstStyle/>
          <a:p>
            <a:fld id="{4CCBE633-BE29-40F4-AF85-796DA8344C16}" type="slidenum">
              <a:rPr lang="en-US" smtClean="0"/>
              <a:t>‹#›</a:t>
            </a:fld>
            <a:endParaRPr lang="en-US"/>
          </a:p>
        </p:txBody>
      </p:sp>
    </p:spTree>
    <p:extLst>
      <p:ext uri="{BB962C8B-B14F-4D97-AF65-F5344CB8AC3E}">
        <p14:creationId xmlns:p14="http://schemas.microsoft.com/office/powerpoint/2010/main" val="3264476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99E420-26BA-42BA-91B9-5F7F85FAD4A0}"/>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FD66F234-CF6E-4205-BCCB-2F68340676DC}"/>
              </a:ext>
            </a:extLst>
          </p:cNvPr>
          <p:cNvSpPr>
            <a:spLocks noGrp="1"/>
          </p:cNvSpPr>
          <p:nvPr>
            <p:ph type="dt" sz="half" idx="10"/>
          </p:nvPr>
        </p:nvSpPr>
        <p:spPr/>
        <p:txBody>
          <a:bodyPr/>
          <a:lstStyle/>
          <a:p>
            <a:fld id="{31E3CD56-C4C6-4F35-BC0D-F46A82B26650}" type="datetimeFigureOut">
              <a:rPr lang="en-US" smtClean="0"/>
              <a:t>9/21/2019</a:t>
            </a:fld>
            <a:endParaRPr lang="en-US"/>
          </a:p>
        </p:txBody>
      </p:sp>
      <p:sp>
        <p:nvSpPr>
          <p:cNvPr id="4" name="页脚占位符 3">
            <a:extLst>
              <a:ext uri="{FF2B5EF4-FFF2-40B4-BE49-F238E27FC236}">
                <a16:creationId xmlns:a16="http://schemas.microsoft.com/office/drawing/2014/main" id="{5211A467-F174-48D5-AD53-F625A263E4C0}"/>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9322F955-196F-47DE-B5CC-A1FDA435D3A3}"/>
              </a:ext>
            </a:extLst>
          </p:cNvPr>
          <p:cNvSpPr>
            <a:spLocks noGrp="1"/>
          </p:cNvSpPr>
          <p:nvPr>
            <p:ph type="sldNum" sz="quarter" idx="12"/>
          </p:nvPr>
        </p:nvSpPr>
        <p:spPr/>
        <p:txBody>
          <a:bodyPr/>
          <a:lstStyle/>
          <a:p>
            <a:fld id="{4CCBE633-BE29-40F4-AF85-796DA8344C16}" type="slidenum">
              <a:rPr lang="en-US" smtClean="0"/>
              <a:t>‹#›</a:t>
            </a:fld>
            <a:endParaRPr lang="en-US"/>
          </a:p>
        </p:txBody>
      </p:sp>
    </p:spTree>
    <p:extLst>
      <p:ext uri="{BB962C8B-B14F-4D97-AF65-F5344CB8AC3E}">
        <p14:creationId xmlns:p14="http://schemas.microsoft.com/office/powerpoint/2010/main" val="1743733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4E5C72B-5534-4350-8644-3CBE657D47BD}"/>
              </a:ext>
            </a:extLst>
          </p:cNvPr>
          <p:cNvSpPr>
            <a:spLocks noGrp="1"/>
          </p:cNvSpPr>
          <p:nvPr>
            <p:ph type="dt" sz="half" idx="10"/>
          </p:nvPr>
        </p:nvSpPr>
        <p:spPr/>
        <p:txBody>
          <a:bodyPr/>
          <a:lstStyle/>
          <a:p>
            <a:fld id="{31E3CD56-C4C6-4F35-BC0D-F46A82B26650}" type="datetimeFigureOut">
              <a:rPr lang="en-US" smtClean="0"/>
              <a:t>9/21/2019</a:t>
            </a:fld>
            <a:endParaRPr lang="en-US"/>
          </a:p>
        </p:txBody>
      </p:sp>
      <p:sp>
        <p:nvSpPr>
          <p:cNvPr id="3" name="页脚占位符 2">
            <a:extLst>
              <a:ext uri="{FF2B5EF4-FFF2-40B4-BE49-F238E27FC236}">
                <a16:creationId xmlns:a16="http://schemas.microsoft.com/office/drawing/2014/main" id="{3F7FE4C6-1CA3-48DF-8109-342F48C466F4}"/>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CE7172FA-B3AC-40E3-8E1E-A71344B675E0}"/>
              </a:ext>
            </a:extLst>
          </p:cNvPr>
          <p:cNvSpPr>
            <a:spLocks noGrp="1"/>
          </p:cNvSpPr>
          <p:nvPr>
            <p:ph type="sldNum" sz="quarter" idx="12"/>
          </p:nvPr>
        </p:nvSpPr>
        <p:spPr/>
        <p:txBody>
          <a:bodyPr/>
          <a:lstStyle/>
          <a:p>
            <a:fld id="{4CCBE633-BE29-40F4-AF85-796DA8344C16}" type="slidenum">
              <a:rPr lang="en-US" smtClean="0"/>
              <a:t>‹#›</a:t>
            </a:fld>
            <a:endParaRPr lang="en-US"/>
          </a:p>
        </p:txBody>
      </p:sp>
    </p:spTree>
    <p:extLst>
      <p:ext uri="{BB962C8B-B14F-4D97-AF65-F5344CB8AC3E}">
        <p14:creationId xmlns:p14="http://schemas.microsoft.com/office/powerpoint/2010/main" val="176205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ECFB6F-70C7-4411-8A53-0AEDC708381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4B0B15A5-0D9C-4209-A9CE-24689DF3D3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97850116-ED71-4C65-BEBB-CF513C0911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FED9AA2-3308-400E-B2A1-B28D97A7E57D}"/>
              </a:ext>
            </a:extLst>
          </p:cNvPr>
          <p:cNvSpPr>
            <a:spLocks noGrp="1"/>
          </p:cNvSpPr>
          <p:nvPr>
            <p:ph type="dt" sz="half" idx="10"/>
          </p:nvPr>
        </p:nvSpPr>
        <p:spPr/>
        <p:txBody>
          <a:bodyPr/>
          <a:lstStyle/>
          <a:p>
            <a:fld id="{31E3CD56-C4C6-4F35-BC0D-F46A82B26650}" type="datetimeFigureOut">
              <a:rPr lang="en-US" smtClean="0"/>
              <a:t>9/21/2019</a:t>
            </a:fld>
            <a:endParaRPr lang="en-US"/>
          </a:p>
        </p:txBody>
      </p:sp>
      <p:sp>
        <p:nvSpPr>
          <p:cNvPr id="6" name="页脚占位符 5">
            <a:extLst>
              <a:ext uri="{FF2B5EF4-FFF2-40B4-BE49-F238E27FC236}">
                <a16:creationId xmlns:a16="http://schemas.microsoft.com/office/drawing/2014/main" id="{64965641-0548-45C0-8B72-12344E42556C}"/>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2C47DB8A-15B1-405E-BBC9-FEA1DD3579B9}"/>
              </a:ext>
            </a:extLst>
          </p:cNvPr>
          <p:cNvSpPr>
            <a:spLocks noGrp="1"/>
          </p:cNvSpPr>
          <p:nvPr>
            <p:ph type="sldNum" sz="quarter" idx="12"/>
          </p:nvPr>
        </p:nvSpPr>
        <p:spPr/>
        <p:txBody>
          <a:bodyPr/>
          <a:lstStyle/>
          <a:p>
            <a:fld id="{4CCBE633-BE29-40F4-AF85-796DA8344C16}" type="slidenum">
              <a:rPr lang="en-US" smtClean="0"/>
              <a:t>‹#›</a:t>
            </a:fld>
            <a:endParaRPr lang="en-US"/>
          </a:p>
        </p:txBody>
      </p:sp>
    </p:spTree>
    <p:extLst>
      <p:ext uri="{BB962C8B-B14F-4D97-AF65-F5344CB8AC3E}">
        <p14:creationId xmlns:p14="http://schemas.microsoft.com/office/powerpoint/2010/main" val="1813163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055EDF-602A-4233-A493-B940785BC50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9C96B83A-80B8-4886-AE7D-1C55BF6A5D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BB9B8D2E-AEB2-4382-AA99-EBD1BC2263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4D22E79-DE10-4846-B0A3-4FB6B8573D39}"/>
              </a:ext>
            </a:extLst>
          </p:cNvPr>
          <p:cNvSpPr>
            <a:spLocks noGrp="1"/>
          </p:cNvSpPr>
          <p:nvPr>
            <p:ph type="dt" sz="half" idx="10"/>
          </p:nvPr>
        </p:nvSpPr>
        <p:spPr/>
        <p:txBody>
          <a:bodyPr/>
          <a:lstStyle/>
          <a:p>
            <a:fld id="{31E3CD56-C4C6-4F35-BC0D-F46A82B26650}" type="datetimeFigureOut">
              <a:rPr lang="en-US" smtClean="0"/>
              <a:t>9/21/2019</a:t>
            </a:fld>
            <a:endParaRPr lang="en-US"/>
          </a:p>
        </p:txBody>
      </p:sp>
      <p:sp>
        <p:nvSpPr>
          <p:cNvPr id="6" name="页脚占位符 5">
            <a:extLst>
              <a:ext uri="{FF2B5EF4-FFF2-40B4-BE49-F238E27FC236}">
                <a16:creationId xmlns:a16="http://schemas.microsoft.com/office/drawing/2014/main" id="{111B4789-961A-447C-B1F7-B830EB8FFE26}"/>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D6DE0240-0079-4FB7-9DE7-F88739861DBC}"/>
              </a:ext>
            </a:extLst>
          </p:cNvPr>
          <p:cNvSpPr>
            <a:spLocks noGrp="1"/>
          </p:cNvSpPr>
          <p:nvPr>
            <p:ph type="sldNum" sz="quarter" idx="12"/>
          </p:nvPr>
        </p:nvSpPr>
        <p:spPr/>
        <p:txBody>
          <a:bodyPr/>
          <a:lstStyle/>
          <a:p>
            <a:fld id="{4CCBE633-BE29-40F4-AF85-796DA8344C16}" type="slidenum">
              <a:rPr lang="en-US" smtClean="0"/>
              <a:t>‹#›</a:t>
            </a:fld>
            <a:endParaRPr lang="en-US"/>
          </a:p>
        </p:txBody>
      </p:sp>
    </p:spTree>
    <p:extLst>
      <p:ext uri="{BB962C8B-B14F-4D97-AF65-F5344CB8AC3E}">
        <p14:creationId xmlns:p14="http://schemas.microsoft.com/office/powerpoint/2010/main" val="2015463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9B7C8A3-F191-4FE9-BDD9-5AAB1CA25B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90E17765-1833-4DB9-8400-C6C9AEC60E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85C4109B-5D5A-40ED-A50F-52004E9F56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E3CD56-C4C6-4F35-BC0D-F46A82B26650}" type="datetimeFigureOut">
              <a:rPr lang="en-US" smtClean="0"/>
              <a:t>9/21/2019</a:t>
            </a:fld>
            <a:endParaRPr lang="en-US"/>
          </a:p>
        </p:txBody>
      </p:sp>
      <p:sp>
        <p:nvSpPr>
          <p:cNvPr id="5" name="页脚占位符 4">
            <a:extLst>
              <a:ext uri="{FF2B5EF4-FFF2-40B4-BE49-F238E27FC236}">
                <a16:creationId xmlns:a16="http://schemas.microsoft.com/office/drawing/2014/main" id="{624E7A94-C22A-4F3B-8577-D4E177516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34B382C6-A7F1-477E-9DD7-3D872820D4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CBE633-BE29-40F4-AF85-796DA8344C16}" type="slidenum">
              <a:rPr lang="en-US" smtClean="0"/>
              <a:t>‹#›</a:t>
            </a:fld>
            <a:endParaRPr lang="en-US"/>
          </a:p>
        </p:txBody>
      </p:sp>
    </p:spTree>
    <p:extLst>
      <p:ext uri="{BB962C8B-B14F-4D97-AF65-F5344CB8AC3E}">
        <p14:creationId xmlns:p14="http://schemas.microsoft.com/office/powerpoint/2010/main" val="540457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leetcode.com/problems/number-of-islands/description/"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2C64DEA-6713-4BB4-8E12-C5C41F15AA50}"/>
              </a:ext>
            </a:extLst>
          </p:cNvPr>
          <p:cNvSpPr>
            <a:spLocks noGrp="1"/>
          </p:cNvSpPr>
          <p:nvPr>
            <p:ph idx="1"/>
          </p:nvPr>
        </p:nvSpPr>
        <p:spPr>
          <a:xfrm>
            <a:off x="838200" y="300318"/>
            <a:ext cx="10515600" cy="5876645"/>
          </a:xfrm>
        </p:spPr>
        <p:txBody>
          <a:bodyPr/>
          <a:lstStyle/>
          <a:p>
            <a:pPr marL="0" indent="0">
              <a:buNone/>
            </a:pPr>
            <a:r>
              <a:rPr lang="en-US" dirty="0"/>
              <a:t>BFS(Breadth-first search): </a:t>
            </a:r>
          </a:p>
          <a:p>
            <a:r>
              <a:rPr lang="en-US" dirty="0"/>
              <a:t>An algorithm for traversing or searching tree or graph data structures.</a:t>
            </a:r>
          </a:p>
          <a:p>
            <a:r>
              <a:rPr lang="en-US" dirty="0"/>
              <a:t>It starts at the tree root (or some arbitrary node of a graph, sometimes referred to as a 'search key’) and </a:t>
            </a:r>
            <a:r>
              <a:rPr lang="en-US" b="1" dirty="0"/>
              <a:t>explores all of the neighbor nodes at the present depth prior to moving on to the nodes at the next depth level.</a:t>
            </a:r>
          </a:p>
          <a:p>
            <a:pPr marL="0" indent="0">
              <a:buNone/>
            </a:pPr>
            <a:endParaRPr lang="en-US" dirty="0"/>
          </a:p>
          <a:p>
            <a:pPr marL="0" indent="0">
              <a:buNone/>
            </a:pPr>
            <a:r>
              <a:rPr lang="en-US" dirty="0"/>
              <a:t>DFS(Depth-first search):</a:t>
            </a:r>
          </a:p>
          <a:p>
            <a:r>
              <a:rPr lang="en-US" dirty="0"/>
              <a:t>An algorithm for traversing or searching tree or graph data structures.</a:t>
            </a:r>
          </a:p>
          <a:p>
            <a:r>
              <a:rPr lang="en-US" dirty="0"/>
              <a:t>It starts at the root node (selecting some arbitrary node as the root node in the case of a graph) and</a:t>
            </a:r>
            <a:r>
              <a:rPr lang="en-US" b="1" dirty="0"/>
              <a:t> explores as far as possible along each branch before backtracking.</a:t>
            </a:r>
          </a:p>
        </p:txBody>
      </p:sp>
    </p:spTree>
    <p:extLst>
      <p:ext uri="{BB962C8B-B14F-4D97-AF65-F5344CB8AC3E}">
        <p14:creationId xmlns:p14="http://schemas.microsoft.com/office/powerpoint/2010/main" val="1021546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BBB80625-3E79-48A6-B2D1-7FEA79888C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654" y="141276"/>
            <a:ext cx="6918570" cy="6425371"/>
          </a:xfrm>
        </p:spPr>
      </p:pic>
      <p:pic>
        <p:nvPicPr>
          <p:cNvPr id="6" name="图片 5">
            <a:extLst>
              <a:ext uri="{FF2B5EF4-FFF2-40B4-BE49-F238E27FC236}">
                <a16:creationId xmlns:a16="http://schemas.microsoft.com/office/drawing/2014/main" id="{D26C8346-1810-4476-9144-AE33BA520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56" y="455353"/>
            <a:ext cx="5197290" cy="1249788"/>
          </a:xfrm>
          <a:prstGeom prst="rect">
            <a:avLst/>
          </a:prstGeom>
        </p:spPr>
      </p:pic>
      <p:pic>
        <p:nvPicPr>
          <p:cNvPr id="8" name="图片 7" descr="图片包含 文字&#10;&#10;描述已自动生成">
            <a:extLst>
              <a:ext uri="{FF2B5EF4-FFF2-40B4-BE49-F238E27FC236}">
                <a16:creationId xmlns:a16="http://schemas.microsoft.com/office/drawing/2014/main" id="{2DF43F11-6F7F-4299-AC4E-14EDF98DFB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9192" y="2053765"/>
            <a:ext cx="3962743" cy="1127858"/>
          </a:xfrm>
          <a:prstGeom prst="rect">
            <a:avLst/>
          </a:prstGeom>
        </p:spPr>
      </p:pic>
    </p:spTree>
    <p:extLst>
      <p:ext uri="{BB962C8B-B14F-4D97-AF65-F5344CB8AC3E}">
        <p14:creationId xmlns:p14="http://schemas.microsoft.com/office/powerpoint/2010/main" val="176288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屏幕截图&#10;&#10;描述已自动生成">
            <a:extLst>
              <a:ext uri="{FF2B5EF4-FFF2-40B4-BE49-F238E27FC236}">
                <a16:creationId xmlns:a16="http://schemas.microsoft.com/office/drawing/2014/main" id="{F70A2130-22E3-450D-9331-5C6189BD07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64" y="189510"/>
            <a:ext cx="8442921" cy="5468335"/>
          </a:xfrm>
          <a:prstGeom prst="rect">
            <a:avLst/>
          </a:prstGeom>
        </p:spPr>
      </p:pic>
    </p:spTree>
    <p:extLst>
      <p:ext uri="{BB962C8B-B14F-4D97-AF65-F5344CB8AC3E}">
        <p14:creationId xmlns:p14="http://schemas.microsoft.com/office/powerpoint/2010/main" val="3989656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屏幕截图, 文字&#10;&#10;描述已自动生成">
            <a:extLst>
              <a:ext uri="{FF2B5EF4-FFF2-40B4-BE49-F238E27FC236}">
                <a16:creationId xmlns:a16="http://schemas.microsoft.com/office/drawing/2014/main" id="{232E5A43-624A-4389-9AA5-AD9C5E246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506" y="435956"/>
            <a:ext cx="5595884" cy="5038696"/>
          </a:xfrm>
          <a:prstGeom prst="rect">
            <a:avLst/>
          </a:prstGeom>
        </p:spPr>
      </p:pic>
    </p:spTree>
    <p:extLst>
      <p:ext uri="{BB962C8B-B14F-4D97-AF65-F5344CB8AC3E}">
        <p14:creationId xmlns:p14="http://schemas.microsoft.com/office/powerpoint/2010/main" val="3032901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屏幕截图&#10;&#10;描述已自动生成">
            <a:extLst>
              <a:ext uri="{FF2B5EF4-FFF2-40B4-BE49-F238E27FC236}">
                <a16:creationId xmlns:a16="http://schemas.microsoft.com/office/drawing/2014/main" id="{8DAB0391-D389-4C74-BE90-610AE7E590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72" y="90893"/>
            <a:ext cx="7725782" cy="6446595"/>
          </a:xfrm>
          <a:prstGeom prst="rect">
            <a:avLst/>
          </a:prstGeom>
        </p:spPr>
      </p:pic>
    </p:spTree>
    <p:extLst>
      <p:ext uri="{BB962C8B-B14F-4D97-AF65-F5344CB8AC3E}">
        <p14:creationId xmlns:p14="http://schemas.microsoft.com/office/powerpoint/2010/main" val="4025462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屏幕截图&#10;&#10;描述已自动生成">
            <a:extLst>
              <a:ext uri="{FF2B5EF4-FFF2-40B4-BE49-F238E27FC236}">
                <a16:creationId xmlns:a16="http://schemas.microsoft.com/office/drawing/2014/main" id="{23EC1561-71F7-467B-94A8-11D879C3C3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01" y="187343"/>
            <a:ext cx="8150296" cy="4818289"/>
          </a:xfrm>
          <a:prstGeom prst="rect">
            <a:avLst/>
          </a:prstGeom>
        </p:spPr>
      </p:pic>
    </p:spTree>
    <p:extLst>
      <p:ext uri="{BB962C8B-B14F-4D97-AF65-F5344CB8AC3E}">
        <p14:creationId xmlns:p14="http://schemas.microsoft.com/office/powerpoint/2010/main" val="2989514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图片包含 屏幕截图&#10;&#10;描述已自动生成">
            <a:extLst>
              <a:ext uri="{FF2B5EF4-FFF2-40B4-BE49-F238E27FC236}">
                <a16:creationId xmlns:a16="http://schemas.microsoft.com/office/drawing/2014/main" id="{0071B640-61DB-44EF-BAC6-6700D8B137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293" y="833718"/>
            <a:ext cx="7633862" cy="5961822"/>
          </a:xfrm>
        </p:spPr>
      </p:pic>
      <p:sp>
        <p:nvSpPr>
          <p:cNvPr id="5" name="文本框 4">
            <a:extLst>
              <a:ext uri="{FF2B5EF4-FFF2-40B4-BE49-F238E27FC236}">
                <a16:creationId xmlns:a16="http://schemas.microsoft.com/office/drawing/2014/main" id="{D5F15FED-E6E0-4FBF-93D7-BB29B93B484B}"/>
              </a:ext>
            </a:extLst>
          </p:cNvPr>
          <p:cNvSpPr txBox="1"/>
          <p:nvPr/>
        </p:nvSpPr>
        <p:spPr>
          <a:xfrm>
            <a:off x="7776882" y="6024282"/>
            <a:ext cx="4056530" cy="646331"/>
          </a:xfrm>
          <a:prstGeom prst="rect">
            <a:avLst/>
          </a:prstGeom>
          <a:noFill/>
        </p:spPr>
        <p:txBody>
          <a:bodyPr wrap="square" rtlCol="0">
            <a:spAutoFit/>
          </a:bodyPr>
          <a:lstStyle/>
          <a:p>
            <a:r>
              <a:rPr lang="en-US" dirty="0">
                <a:hlinkClick r:id="rId3"/>
              </a:rPr>
              <a:t>https://leetcode.com/problems/number-of-islands/description/</a:t>
            </a:r>
            <a:endParaRPr lang="en-US" dirty="0"/>
          </a:p>
        </p:txBody>
      </p:sp>
      <p:sp>
        <p:nvSpPr>
          <p:cNvPr id="6" name="文本框 5">
            <a:extLst>
              <a:ext uri="{FF2B5EF4-FFF2-40B4-BE49-F238E27FC236}">
                <a16:creationId xmlns:a16="http://schemas.microsoft.com/office/drawing/2014/main" id="{91B60764-DB29-4897-8ECF-61FFD6712EE4}"/>
              </a:ext>
            </a:extLst>
          </p:cNvPr>
          <p:cNvSpPr txBox="1"/>
          <p:nvPr/>
        </p:nvSpPr>
        <p:spPr>
          <a:xfrm>
            <a:off x="179293" y="242048"/>
            <a:ext cx="6167718" cy="461665"/>
          </a:xfrm>
          <a:prstGeom prst="rect">
            <a:avLst/>
          </a:prstGeom>
          <a:noFill/>
        </p:spPr>
        <p:txBody>
          <a:bodyPr wrap="square" rtlCol="0">
            <a:spAutoFit/>
          </a:bodyPr>
          <a:lstStyle/>
          <a:p>
            <a:r>
              <a:rPr lang="en-US" sz="2400" b="1" dirty="0"/>
              <a:t>Number of Islands</a:t>
            </a:r>
          </a:p>
        </p:txBody>
      </p:sp>
    </p:spTree>
    <p:extLst>
      <p:ext uri="{BB962C8B-B14F-4D97-AF65-F5344CB8AC3E}">
        <p14:creationId xmlns:p14="http://schemas.microsoft.com/office/powerpoint/2010/main" val="2899483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图片包含 屏幕截图&#10;&#10;描述已自动生成">
            <a:extLst>
              <a:ext uri="{FF2B5EF4-FFF2-40B4-BE49-F238E27FC236}">
                <a16:creationId xmlns:a16="http://schemas.microsoft.com/office/drawing/2014/main" id="{618BF323-4CE8-45B5-A433-6D8305B8FD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468" y="813369"/>
            <a:ext cx="7273004" cy="4834396"/>
          </a:xfrm>
        </p:spPr>
      </p:pic>
      <p:sp>
        <p:nvSpPr>
          <p:cNvPr id="5" name="文本框 4">
            <a:extLst>
              <a:ext uri="{FF2B5EF4-FFF2-40B4-BE49-F238E27FC236}">
                <a16:creationId xmlns:a16="http://schemas.microsoft.com/office/drawing/2014/main" id="{54A5E1D8-81B1-48D8-B7D4-EC459D8A1536}"/>
              </a:ext>
            </a:extLst>
          </p:cNvPr>
          <p:cNvSpPr txBox="1"/>
          <p:nvPr/>
        </p:nvSpPr>
        <p:spPr>
          <a:xfrm>
            <a:off x="331694" y="242047"/>
            <a:ext cx="6122894" cy="461665"/>
          </a:xfrm>
          <a:prstGeom prst="rect">
            <a:avLst/>
          </a:prstGeom>
          <a:noFill/>
        </p:spPr>
        <p:txBody>
          <a:bodyPr wrap="square" rtlCol="0">
            <a:spAutoFit/>
          </a:bodyPr>
          <a:lstStyle/>
          <a:p>
            <a:r>
              <a:rPr lang="en-US" sz="2400" b="1" dirty="0"/>
              <a:t>Solution</a:t>
            </a:r>
          </a:p>
        </p:txBody>
      </p:sp>
      <p:sp>
        <p:nvSpPr>
          <p:cNvPr id="6" name="文本框 5">
            <a:extLst>
              <a:ext uri="{FF2B5EF4-FFF2-40B4-BE49-F238E27FC236}">
                <a16:creationId xmlns:a16="http://schemas.microsoft.com/office/drawing/2014/main" id="{1C306012-3C10-4F28-B4DC-F602C68B17F4}"/>
              </a:ext>
            </a:extLst>
          </p:cNvPr>
          <p:cNvSpPr txBox="1"/>
          <p:nvPr/>
        </p:nvSpPr>
        <p:spPr>
          <a:xfrm>
            <a:off x="7315200" y="1577788"/>
            <a:ext cx="3931024" cy="2031325"/>
          </a:xfrm>
          <a:prstGeom prst="rect">
            <a:avLst/>
          </a:prstGeom>
          <a:noFill/>
        </p:spPr>
        <p:txBody>
          <a:bodyPr wrap="square" rtlCol="0">
            <a:spAutoFit/>
          </a:bodyPr>
          <a:lstStyle/>
          <a:p>
            <a:r>
              <a:rPr lang="en-US" dirty="0"/>
              <a:t>Iterate through each of the cell and if it is an island(“1”), do DFS to mark all adjacent islands(“1”) as “0”,  then increase the counter by 1.</a:t>
            </a:r>
          </a:p>
          <a:p>
            <a:endParaRPr lang="en-US" dirty="0"/>
          </a:p>
          <a:p>
            <a:r>
              <a:rPr lang="en-US" dirty="0"/>
              <a:t>The number of islands equals to how many times we do DFS</a:t>
            </a:r>
          </a:p>
        </p:txBody>
      </p:sp>
    </p:spTree>
    <p:extLst>
      <p:ext uri="{BB962C8B-B14F-4D97-AF65-F5344CB8AC3E}">
        <p14:creationId xmlns:p14="http://schemas.microsoft.com/office/powerpoint/2010/main" val="2499438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7ED4537-383C-4395-87FB-5EC7D5BE1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11" y="216603"/>
            <a:ext cx="4316123" cy="5816552"/>
          </a:xfrm>
          <a:prstGeom prst="rect">
            <a:avLst/>
          </a:prstGeom>
        </p:spPr>
      </p:pic>
      <p:pic>
        <p:nvPicPr>
          <p:cNvPr id="6" name="图片 5">
            <a:extLst>
              <a:ext uri="{FF2B5EF4-FFF2-40B4-BE49-F238E27FC236}">
                <a16:creationId xmlns:a16="http://schemas.microsoft.com/office/drawing/2014/main" id="{BFD8FF0C-9586-4249-9A42-FEEB8A4B2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2064" y="60807"/>
            <a:ext cx="4808187" cy="6274006"/>
          </a:xfrm>
          <a:prstGeom prst="rect">
            <a:avLst/>
          </a:prstGeom>
        </p:spPr>
      </p:pic>
    </p:spTree>
    <p:extLst>
      <p:ext uri="{BB962C8B-B14F-4D97-AF65-F5344CB8AC3E}">
        <p14:creationId xmlns:p14="http://schemas.microsoft.com/office/powerpoint/2010/main" val="1466617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2C64DEA-6713-4BB4-8E12-C5C41F15AA50}"/>
              </a:ext>
            </a:extLst>
          </p:cNvPr>
          <p:cNvSpPr>
            <a:spLocks noGrp="1"/>
          </p:cNvSpPr>
          <p:nvPr>
            <p:ph idx="1"/>
          </p:nvPr>
        </p:nvSpPr>
        <p:spPr>
          <a:xfrm>
            <a:off x="838200" y="300318"/>
            <a:ext cx="10515600" cy="5876645"/>
          </a:xfrm>
        </p:spPr>
        <p:txBody>
          <a:bodyPr>
            <a:normAutofit/>
          </a:bodyPr>
          <a:lstStyle/>
          <a:p>
            <a:r>
              <a:rPr lang="en-US" sz="2400" b="1"/>
              <a:t>Queue</a:t>
            </a:r>
            <a:r>
              <a:rPr lang="en-US" sz="2200" b="1"/>
              <a:t>:</a:t>
            </a:r>
            <a:br>
              <a:rPr lang="en-US" sz="2200"/>
            </a:br>
            <a:r>
              <a:rPr lang="en-US" sz="2200"/>
              <a:t>Queue is a data structure that follows the </a:t>
            </a:r>
            <a:r>
              <a:rPr lang="en-US" sz="2200" b="1"/>
              <a:t>FIFO</a:t>
            </a:r>
            <a:r>
              <a:rPr lang="en-US" sz="2200"/>
              <a:t> principle. FIFO means </a:t>
            </a:r>
            <a:r>
              <a:rPr lang="en-US" sz="2200" b="1"/>
              <a:t>First In First Out</a:t>
            </a:r>
            <a:r>
              <a:rPr lang="en-US" sz="2200"/>
              <a:t> i.e the element added first in the queue will be the one to be removed first. Elements are always added to the back and removed from the front. Think of it as a line of people waiting for a bus at the bus stand. The person who will come first will be the first one to enter the bus.</a:t>
            </a:r>
          </a:p>
          <a:p>
            <a:endParaRPr lang="en-US" sz="2200" dirty="0"/>
          </a:p>
        </p:txBody>
      </p:sp>
      <p:pic>
        <p:nvPicPr>
          <p:cNvPr id="4" name="图片 3">
            <a:extLst>
              <a:ext uri="{FF2B5EF4-FFF2-40B4-BE49-F238E27FC236}">
                <a16:creationId xmlns:a16="http://schemas.microsoft.com/office/drawing/2014/main" id="{0CDF7F4E-88E9-4339-87D9-7713E4E4C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457" y="2149310"/>
            <a:ext cx="4679085" cy="4374039"/>
          </a:xfrm>
          <a:prstGeom prst="rect">
            <a:avLst/>
          </a:prstGeom>
        </p:spPr>
      </p:pic>
    </p:spTree>
    <p:extLst>
      <p:ext uri="{BB962C8B-B14F-4D97-AF65-F5344CB8AC3E}">
        <p14:creationId xmlns:p14="http://schemas.microsoft.com/office/powerpoint/2010/main" val="467825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2C64DEA-6713-4BB4-8E12-C5C41F15AA50}"/>
              </a:ext>
            </a:extLst>
          </p:cNvPr>
          <p:cNvSpPr>
            <a:spLocks noGrp="1"/>
          </p:cNvSpPr>
          <p:nvPr>
            <p:ph idx="1"/>
          </p:nvPr>
        </p:nvSpPr>
        <p:spPr>
          <a:xfrm>
            <a:off x="838200" y="300318"/>
            <a:ext cx="10515600" cy="5876645"/>
          </a:xfrm>
        </p:spPr>
        <p:txBody>
          <a:bodyPr>
            <a:normAutofit/>
          </a:bodyPr>
          <a:lstStyle/>
          <a:p>
            <a:r>
              <a:rPr lang="en-US" sz="2400" b="1" dirty="0"/>
              <a:t>Stacks:</a:t>
            </a:r>
            <a:r>
              <a:rPr lang="en-US" sz="2400" dirty="0"/>
              <a:t> </a:t>
            </a:r>
          </a:p>
          <a:p>
            <a:pPr marL="0" indent="0">
              <a:buNone/>
            </a:pPr>
            <a:r>
              <a:rPr lang="en-US" sz="2200" dirty="0"/>
              <a:t>Stack is collection of elements, that follows the LIFO order. </a:t>
            </a:r>
            <a:r>
              <a:rPr lang="en-US" sz="2200" b="1" dirty="0"/>
              <a:t>LIFO stands for Last In First Out</a:t>
            </a:r>
            <a:r>
              <a:rPr lang="en-US" sz="2200" dirty="0"/>
              <a:t>, which means element which is inserted most recently will be removed first. Imagine a stack of tray on the table. When you put a tray there you put it at top, and when you remove it, you also remove it from top. </a:t>
            </a:r>
          </a:p>
          <a:p>
            <a:pPr marL="0" indent="0">
              <a:buNone/>
            </a:pPr>
            <a:r>
              <a:rPr lang="en-US" sz="2200" dirty="0"/>
              <a:t>A stack has a restriction that insertion and deletion of element can only be done from only one end of stack and we call that position as </a:t>
            </a:r>
            <a:r>
              <a:rPr lang="en-US" sz="2200" b="1" dirty="0"/>
              <a:t>top</a:t>
            </a:r>
            <a:r>
              <a:rPr lang="en-US" sz="2200" dirty="0"/>
              <a:t>. The element at top position is called </a:t>
            </a:r>
            <a:r>
              <a:rPr lang="en-US" sz="2200" b="1" dirty="0"/>
              <a:t>top element</a:t>
            </a:r>
            <a:r>
              <a:rPr lang="en-US" sz="2200" dirty="0"/>
              <a:t>. Insertion of element is called </a:t>
            </a:r>
            <a:r>
              <a:rPr lang="en-US" sz="2200" b="1" dirty="0"/>
              <a:t>PUSH</a:t>
            </a:r>
            <a:r>
              <a:rPr lang="en-US" sz="2200" dirty="0"/>
              <a:t> and deletion is called </a:t>
            </a:r>
            <a:r>
              <a:rPr lang="en-US" sz="2200" b="1" dirty="0"/>
              <a:t>POP</a:t>
            </a:r>
            <a:r>
              <a:rPr lang="en-US" sz="2200" dirty="0"/>
              <a:t>.</a:t>
            </a:r>
          </a:p>
          <a:p>
            <a:pPr marL="0" indent="0">
              <a:buNone/>
            </a:pPr>
            <a:endParaRPr lang="en-US" sz="2400" dirty="0"/>
          </a:p>
        </p:txBody>
      </p:sp>
      <p:pic>
        <p:nvPicPr>
          <p:cNvPr id="8" name="图片 7">
            <a:extLst>
              <a:ext uri="{FF2B5EF4-FFF2-40B4-BE49-F238E27FC236}">
                <a16:creationId xmlns:a16="http://schemas.microsoft.com/office/drawing/2014/main" id="{5227EEFF-944B-44A6-A234-27417D4F6E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656" y="3114430"/>
            <a:ext cx="5784081" cy="3391194"/>
          </a:xfrm>
          <a:prstGeom prst="rect">
            <a:avLst/>
          </a:prstGeom>
        </p:spPr>
      </p:pic>
    </p:spTree>
    <p:extLst>
      <p:ext uri="{BB962C8B-B14F-4D97-AF65-F5344CB8AC3E}">
        <p14:creationId xmlns:p14="http://schemas.microsoft.com/office/powerpoint/2010/main" val="3787036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2C64DEA-6713-4BB4-8E12-C5C41F15AA50}"/>
              </a:ext>
            </a:extLst>
          </p:cNvPr>
          <p:cNvSpPr>
            <a:spLocks noGrp="1"/>
          </p:cNvSpPr>
          <p:nvPr>
            <p:ph idx="1"/>
          </p:nvPr>
        </p:nvSpPr>
        <p:spPr>
          <a:xfrm>
            <a:off x="407895" y="555814"/>
            <a:ext cx="4890247" cy="5074022"/>
          </a:xfrm>
        </p:spPr>
        <p:txBody>
          <a:bodyPr>
            <a:normAutofit fontScale="77500" lnSpcReduction="20000"/>
          </a:bodyPr>
          <a:lstStyle/>
          <a:p>
            <a:r>
              <a:rPr lang="en-US" b="1" dirty="0"/>
              <a:t>Breadth-First Search with a Queue</a:t>
            </a:r>
          </a:p>
          <a:p>
            <a:pPr marL="0" indent="0">
              <a:buNone/>
            </a:pPr>
            <a:r>
              <a:rPr lang="en-US" sz="3100" dirty="0"/>
              <a:t>In breadth-first search we explore all the nearest possibilities by finding all possible successors and enqueue them to a queue.</a:t>
            </a:r>
          </a:p>
          <a:p>
            <a:pPr marL="0" indent="0">
              <a:buNone/>
            </a:pPr>
            <a:endParaRPr lang="en-US" sz="2600" dirty="0"/>
          </a:p>
          <a:p>
            <a:pPr marL="0" indent="0">
              <a:buNone/>
            </a:pPr>
            <a:endParaRPr lang="en-US" sz="2600" dirty="0"/>
          </a:p>
          <a:p>
            <a:r>
              <a:rPr lang="en-US" sz="2600" dirty="0"/>
              <a:t>Create a queue</a:t>
            </a:r>
          </a:p>
          <a:p>
            <a:r>
              <a:rPr lang="en-US" sz="2600" dirty="0"/>
              <a:t>Create a new choice point</a:t>
            </a:r>
          </a:p>
          <a:p>
            <a:r>
              <a:rPr lang="en-US" sz="2600" dirty="0"/>
              <a:t>Enqueue the choice point onto the queue</a:t>
            </a:r>
          </a:p>
          <a:p>
            <a:r>
              <a:rPr lang="en-US" sz="2600" dirty="0"/>
              <a:t>while (not found and queue is not empty)</a:t>
            </a:r>
          </a:p>
          <a:p>
            <a:pPr lvl="1"/>
            <a:r>
              <a:rPr lang="en-US" sz="2600" dirty="0"/>
              <a:t>Dequeue the queue</a:t>
            </a:r>
          </a:p>
          <a:p>
            <a:pPr lvl="1"/>
            <a:r>
              <a:rPr lang="en-US" sz="2600" dirty="0"/>
              <a:t>Find all possible choices after the last one tried</a:t>
            </a:r>
          </a:p>
          <a:p>
            <a:pPr lvl="1"/>
            <a:r>
              <a:rPr lang="en-US" sz="2600" dirty="0"/>
              <a:t>Enqueue these choices onto the queue</a:t>
            </a:r>
          </a:p>
          <a:p>
            <a:r>
              <a:rPr lang="en-US" sz="2600" dirty="0"/>
              <a:t>Return</a:t>
            </a:r>
          </a:p>
          <a:p>
            <a:endParaRPr lang="en-US" dirty="0"/>
          </a:p>
        </p:txBody>
      </p:sp>
      <p:sp>
        <p:nvSpPr>
          <p:cNvPr id="2" name="文本框 1">
            <a:extLst>
              <a:ext uri="{FF2B5EF4-FFF2-40B4-BE49-F238E27FC236}">
                <a16:creationId xmlns:a16="http://schemas.microsoft.com/office/drawing/2014/main" id="{DB51CE30-0FB7-44DB-9AAF-6F30036C6955}"/>
              </a:ext>
            </a:extLst>
          </p:cNvPr>
          <p:cNvSpPr txBox="1"/>
          <p:nvPr/>
        </p:nvSpPr>
        <p:spPr>
          <a:xfrm>
            <a:off x="6046694" y="555814"/>
            <a:ext cx="5150223" cy="5201424"/>
          </a:xfrm>
          <a:prstGeom prst="rect">
            <a:avLst/>
          </a:prstGeom>
          <a:noFill/>
        </p:spPr>
        <p:txBody>
          <a:bodyPr wrap="square" rtlCol="0">
            <a:spAutoFit/>
          </a:bodyPr>
          <a:lstStyle/>
          <a:p>
            <a:pPr marL="342900" indent="-342900">
              <a:buFont typeface="Arial" panose="020B0604020202020204" pitchFamily="34" charset="0"/>
              <a:buChar char="•"/>
            </a:pPr>
            <a:r>
              <a:rPr lang="en-US" sz="2400" b="1" dirty="0" err="1"/>
              <a:t>Deapth</a:t>
            </a:r>
            <a:r>
              <a:rPr lang="en-US" sz="2400" b="1" dirty="0"/>
              <a:t>-First Search with a Stack</a:t>
            </a:r>
          </a:p>
          <a:p>
            <a:r>
              <a:rPr lang="en-US" sz="2200" dirty="0"/>
              <a:t>In depth-first search we go down a path until we get to a dead end; then we </a:t>
            </a:r>
            <a:r>
              <a:rPr lang="en-US" sz="2200" i="1" dirty="0"/>
              <a:t>backtrack</a:t>
            </a:r>
            <a:r>
              <a:rPr lang="en-US" sz="2200" dirty="0"/>
              <a:t> or back up (by popping a stack) to get an alternative path.</a:t>
            </a:r>
          </a:p>
          <a:p>
            <a:endParaRPr lang="en-US" sz="2200" dirty="0"/>
          </a:p>
          <a:p>
            <a:pPr marL="285750" indent="-285750">
              <a:buFont typeface="Arial" panose="020B0604020202020204" pitchFamily="34" charset="0"/>
              <a:buChar char="•"/>
            </a:pPr>
            <a:r>
              <a:rPr lang="en-US" sz="2000" dirty="0"/>
              <a:t>Create a stack</a:t>
            </a:r>
          </a:p>
          <a:p>
            <a:pPr marL="285750" indent="-285750">
              <a:buFont typeface="Arial" panose="020B0604020202020204" pitchFamily="34" charset="0"/>
              <a:buChar char="•"/>
            </a:pPr>
            <a:r>
              <a:rPr lang="en-US" sz="2000" dirty="0"/>
              <a:t>Create a new choice point</a:t>
            </a:r>
          </a:p>
          <a:p>
            <a:pPr marL="285750" indent="-285750">
              <a:buFont typeface="Arial" panose="020B0604020202020204" pitchFamily="34" charset="0"/>
              <a:buChar char="•"/>
            </a:pPr>
            <a:r>
              <a:rPr lang="en-US" sz="2000" dirty="0"/>
              <a:t>Push the choice point onto the stack</a:t>
            </a:r>
          </a:p>
          <a:p>
            <a:pPr marL="285750" indent="-285750">
              <a:buFont typeface="Arial" panose="020B0604020202020204" pitchFamily="34" charset="0"/>
              <a:buChar char="•"/>
            </a:pPr>
            <a:r>
              <a:rPr lang="en-US" sz="2000" dirty="0"/>
              <a:t>while (not found and stack is not empty)</a:t>
            </a:r>
          </a:p>
          <a:p>
            <a:pPr marL="742950" lvl="1" indent="-285750">
              <a:buFont typeface="Arial" panose="020B0604020202020204" pitchFamily="34" charset="0"/>
              <a:buChar char="•"/>
            </a:pPr>
            <a:r>
              <a:rPr lang="en-US" sz="2000" dirty="0"/>
              <a:t>Pop the stack</a:t>
            </a:r>
          </a:p>
          <a:p>
            <a:pPr marL="742950" lvl="1" indent="-285750">
              <a:buFont typeface="Arial" panose="020B0604020202020204" pitchFamily="34" charset="0"/>
              <a:buChar char="•"/>
            </a:pPr>
            <a:r>
              <a:rPr lang="en-US" sz="2000" dirty="0"/>
              <a:t>Find all possible choices after the last one tried</a:t>
            </a:r>
          </a:p>
          <a:p>
            <a:pPr marL="742950" lvl="1" indent="-285750">
              <a:buFont typeface="Arial" panose="020B0604020202020204" pitchFamily="34" charset="0"/>
              <a:buChar char="•"/>
            </a:pPr>
            <a:r>
              <a:rPr lang="en-US" sz="2000" dirty="0"/>
              <a:t>Push these choices onto the stack</a:t>
            </a:r>
          </a:p>
          <a:p>
            <a:pPr marL="285750" indent="-285750">
              <a:buFont typeface="Arial" panose="020B0604020202020204" pitchFamily="34" charset="0"/>
              <a:buChar char="•"/>
            </a:pPr>
            <a:r>
              <a:rPr lang="en-US" sz="2000" dirty="0"/>
              <a:t>Return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81263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图片包含 天空, 电线, 照片&#10;&#10;描述已自动生成">
            <a:extLst>
              <a:ext uri="{FF2B5EF4-FFF2-40B4-BE49-F238E27FC236}">
                <a16:creationId xmlns:a16="http://schemas.microsoft.com/office/drawing/2014/main" id="{76A0CB83-A3DC-46A1-8C00-CADB938AEE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977" y="0"/>
            <a:ext cx="5311303" cy="2977574"/>
          </a:xfrm>
        </p:spPr>
      </p:pic>
      <p:pic>
        <p:nvPicPr>
          <p:cNvPr id="6" name="图片 5" descr="图片包含 屏幕截图&#10;&#10;描述已自动生成">
            <a:extLst>
              <a:ext uri="{FF2B5EF4-FFF2-40B4-BE49-F238E27FC236}">
                <a16:creationId xmlns:a16="http://schemas.microsoft.com/office/drawing/2014/main" id="{848074E1-6E1D-4E8B-9720-7F9CF6F51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157" y="166228"/>
            <a:ext cx="4112714" cy="6352831"/>
          </a:xfrm>
          <a:prstGeom prst="rect">
            <a:avLst/>
          </a:prstGeom>
        </p:spPr>
      </p:pic>
      <p:pic>
        <p:nvPicPr>
          <p:cNvPr id="8" name="图片 7" descr="图片包含 屏幕截图&#10;&#10;描述已自动生成">
            <a:extLst>
              <a:ext uri="{FF2B5EF4-FFF2-40B4-BE49-F238E27FC236}">
                <a16:creationId xmlns:a16="http://schemas.microsoft.com/office/drawing/2014/main" id="{4403E159-2ECD-473E-BD07-ADE746828F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305" y="2928989"/>
            <a:ext cx="5151566" cy="3875106"/>
          </a:xfrm>
          <a:prstGeom prst="rect">
            <a:avLst/>
          </a:prstGeom>
        </p:spPr>
      </p:pic>
    </p:spTree>
    <p:extLst>
      <p:ext uri="{BB962C8B-B14F-4D97-AF65-F5344CB8AC3E}">
        <p14:creationId xmlns:p14="http://schemas.microsoft.com/office/powerpoint/2010/main" val="3547859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F0E09CE-4A8E-48A5-AA62-79D4C8A2D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910" y="4614421"/>
            <a:ext cx="3668818" cy="2205871"/>
          </a:xfrm>
          <a:prstGeom prst="rect">
            <a:avLst/>
          </a:prstGeom>
        </p:spPr>
      </p:pic>
      <p:pic>
        <p:nvPicPr>
          <p:cNvPr id="8" name="图片 7" descr="图片包含 文字, 地图&#10;&#10;描述已自动生成">
            <a:extLst>
              <a:ext uri="{FF2B5EF4-FFF2-40B4-BE49-F238E27FC236}">
                <a16:creationId xmlns:a16="http://schemas.microsoft.com/office/drawing/2014/main" id="{44C7E6D2-8AD0-4996-9BD5-554C5D6A8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0895"/>
            <a:ext cx="6688318" cy="4223208"/>
          </a:xfrm>
          <a:prstGeom prst="rect">
            <a:avLst/>
          </a:prstGeom>
        </p:spPr>
      </p:pic>
      <p:sp>
        <p:nvSpPr>
          <p:cNvPr id="9" name="文本框 8">
            <a:extLst>
              <a:ext uri="{FF2B5EF4-FFF2-40B4-BE49-F238E27FC236}">
                <a16:creationId xmlns:a16="http://schemas.microsoft.com/office/drawing/2014/main" id="{99C6B965-A969-4A4C-BF05-6FE9094655F5}"/>
              </a:ext>
            </a:extLst>
          </p:cNvPr>
          <p:cNvSpPr txBox="1"/>
          <p:nvPr/>
        </p:nvSpPr>
        <p:spPr>
          <a:xfrm>
            <a:off x="-71261" y="0"/>
            <a:ext cx="6391374" cy="461665"/>
          </a:xfrm>
          <a:prstGeom prst="rect">
            <a:avLst/>
          </a:prstGeom>
          <a:noFill/>
        </p:spPr>
        <p:txBody>
          <a:bodyPr wrap="square" rtlCol="0">
            <a:spAutoFit/>
          </a:bodyPr>
          <a:lstStyle/>
          <a:p>
            <a:r>
              <a:rPr lang="en-US" sz="2400" b="1" dirty="0"/>
              <a:t>Find the shortest path by using BFS</a:t>
            </a:r>
          </a:p>
        </p:txBody>
      </p:sp>
      <p:pic>
        <p:nvPicPr>
          <p:cNvPr id="11" name="图片 10" descr="图片包含 屏幕截图&#10;&#10;描述已自动生成">
            <a:extLst>
              <a:ext uri="{FF2B5EF4-FFF2-40B4-BE49-F238E27FC236}">
                <a16:creationId xmlns:a16="http://schemas.microsoft.com/office/drawing/2014/main" id="{4F930EB9-604F-4ED9-939A-3C68CB2D4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3922" y="37708"/>
            <a:ext cx="5646655" cy="6812870"/>
          </a:xfrm>
          <a:prstGeom prst="rect">
            <a:avLst/>
          </a:prstGeom>
        </p:spPr>
      </p:pic>
    </p:spTree>
    <p:extLst>
      <p:ext uri="{BB962C8B-B14F-4D97-AF65-F5344CB8AC3E}">
        <p14:creationId xmlns:p14="http://schemas.microsoft.com/office/powerpoint/2010/main" val="839647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A16372E-DFD8-49C4-A6D3-6D6CF877B1EE}"/>
              </a:ext>
            </a:extLst>
          </p:cNvPr>
          <p:cNvSpPr txBox="1"/>
          <p:nvPr/>
        </p:nvSpPr>
        <p:spPr>
          <a:xfrm>
            <a:off x="569259" y="327212"/>
            <a:ext cx="9166411" cy="523220"/>
          </a:xfrm>
          <a:prstGeom prst="rect">
            <a:avLst/>
          </a:prstGeom>
          <a:noFill/>
        </p:spPr>
        <p:txBody>
          <a:bodyPr wrap="square" rtlCol="0">
            <a:spAutoFit/>
          </a:bodyPr>
          <a:lstStyle/>
          <a:p>
            <a:r>
              <a:rPr lang="en-US" sz="2800" dirty="0"/>
              <a:t>BFS</a:t>
            </a:r>
            <a:r>
              <a:rPr lang="zh-CN" altLang="en-US" sz="2800" dirty="0"/>
              <a:t>→</a:t>
            </a:r>
            <a:r>
              <a:rPr lang="en-US" altLang="zh-CN" sz="2800" dirty="0"/>
              <a:t>Dijkstra: Shortest path first algorithm</a:t>
            </a:r>
            <a:endParaRPr lang="en-US" sz="2800" dirty="0"/>
          </a:p>
        </p:txBody>
      </p:sp>
      <p:sp>
        <p:nvSpPr>
          <p:cNvPr id="7" name="文本框 6">
            <a:extLst>
              <a:ext uri="{FF2B5EF4-FFF2-40B4-BE49-F238E27FC236}">
                <a16:creationId xmlns:a16="http://schemas.microsoft.com/office/drawing/2014/main" id="{A831C5FF-8AE0-4AA8-B1A8-7981FFA95C4B}"/>
              </a:ext>
            </a:extLst>
          </p:cNvPr>
          <p:cNvSpPr txBox="1"/>
          <p:nvPr/>
        </p:nvSpPr>
        <p:spPr>
          <a:xfrm>
            <a:off x="569259" y="927847"/>
            <a:ext cx="10174941" cy="646331"/>
          </a:xfrm>
          <a:prstGeom prst="rect">
            <a:avLst/>
          </a:prstGeom>
          <a:noFill/>
        </p:spPr>
        <p:txBody>
          <a:bodyPr wrap="square" rtlCol="0">
            <a:spAutoFit/>
          </a:bodyPr>
          <a:lstStyle/>
          <a:p>
            <a:r>
              <a:rPr lang="en-US" altLang="zh-CN" dirty="0"/>
              <a:t>Dijkstra is a</a:t>
            </a:r>
            <a:r>
              <a:rPr lang="en-US" dirty="0"/>
              <a:t>n algorithm for finding the shortest paths between nodes in a graph, which may represent, for example, road networks.</a:t>
            </a:r>
          </a:p>
        </p:txBody>
      </p:sp>
      <p:pic>
        <p:nvPicPr>
          <p:cNvPr id="9" name="图片 8" descr="图片包含 文字, 地图&#10;&#10;描述已自动生成">
            <a:extLst>
              <a:ext uri="{FF2B5EF4-FFF2-40B4-BE49-F238E27FC236}">
                <a16:creationId xmlns:a16="http://schemas.microsoft.com/office/drawing/2014/main" id="{EA6EA7B8-70D1-4B41-9822-70D9616379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106" y="1574178"/>
            <a:ext cx="5625353" cy="3360893"/>
          </a:xfrm>
          <a:prstGeom prst="rect">
            <a:avLst/>
          </a:prstGeom>
        </p:spPr>
      </p:pic>
      <p:sp>
        <p:nvSpPr>
          <p:cNvPr id="10" name="文本框 9">
            <a:extLst>
              <a:ext uri="{FF2B5EF4-FFF2-40B4-BE49-F238E27FC236}">
                <a16:creationId xmlns:a16="http://schemas.microsoft.com/office/drawing/2014/main" id="{0261812E-86D9-4C20-AF33-2328B343BD97}"/>
              </a:ext>
            </a:extLst>
          </p:cNvPr>
          <p:cNvSpPr txBox="1"/>
          <p:nvPr/>
        </p:nvSpPr>
        <p:spPr>
          <a:xfrm>
            <a:off x="6257366" y="1788459"/>
            <a:ext cx="5410200" cy="4247317"/>
          </a:xfrm>
          <a:prstGeom prst="rect">
            <a:avLst/>
          </a:prstGeom>
          <a:noFill/>
        </p:spPr>
        <p:txBody>
          <a:bodyPr wrap="square" rtlCol="0">
            <a:spAutoFit/>
          </a:bodyPr>
          <a:lstStyle/>
          <a:p>
            <a:r>
              <a:rPr lang="en-US" dirty="0"/>
              <a:t>Priority Queue is an extension of the queue with following properties.</a:t>
            </a:r>
            <a:br>
              <a:rPr lang="en-US" dirty="0"/>
            </a:br>
            <a:r>
              <a:rPr lang="en-US" dirty="0"/>
              <a:t>1) An element with high priority is dequeued before an element with low priority.</a:t>
            </a:r>
            <a:br>
              <a:rPr lang="en-US" dirty="0"/>
            </a:br>
            <a:r>
              <a:rPr lang="en-US" dirty="0"/>
              <a:t>2) If two elements have the same priority, they are served according to their order in the queue.</a:t>
            </a:r>
          </a:p>
          <a:p>
            <a:endParaRPr lang="en-US" dirty="0"/>
          </a:p>
          <a:p>
            <a:r>
              <a:rPr lang="en-US" dirty="0"/>
              <a:t>In Python:</a:t>
            </a:r>
          </a:p>
          <a:p>
            <a:r>
              <a:rPr lang="en-US" dirty="0"/>
              <a:t>The </a:t>
            </a:r>
            <a:r>
              <a:rPr lang="en-US" dirty="0" err="1"/>
              <a:t>heapq</a:t>
            </a:r>
            <a:r>
              <a:rPr lang="en-US" dirty="0"/>
              <a:t> module provides an implementation of the heap queue algorithm, also known as the priority queue algorithm.</a:t>
            </a:r>
          </a:p>
          <a:p>
            <a:r>
              <a:rPr lang="en-US" dirty="0" err="1"/>
              <a:t>Eg.</a:t>
            </a:r>
            <a:endParaRPr lang="en-US" dirty="0"/>
          </a:p>
          <a:p>
            <a:r>
              <a:rPr lang="en-US" dirty="0" err="1"/>
              <a:t>heapq.heappush</a:t>
            </a:r>
            <a:r>
              <a:rPr lang="en-US" dirty="0"/>
              <a:t>(heap, item)</a:t>
            </a:r>
          </a:p>
          <a:p>
            <a:r>
              <a:rPr lang="en-US" dirty="0" err="1"/>
              <a:t>heapq.heappop</a:t>
            </a:r>
            <a:r>
              <a:rPr lang="en-US" dirty="0"/>
              <a:t>(heap)</a:t>
            </a:r>
          </a:p>
          <a:p>
            <a:endParaRPr lang="en-US" dirty="0"/>
          </a:p>
        </p:txBody>
      </p:sp>
    </p:spTree>
    <p:extLst>
      <p:ext uri="{BB962C8B-B14F-4D97-AF65-F5344CB8AC3E}">
        <p14:creationId xmlns:p14="http://schemas.microsoft.com/office/powerpoint/2010/main" val="3595580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图片包含 文字, 地图&#10;&#10;描述已自动生成">
            <a:extLst>
              <a:ext uri="{FF2B5EF4-FFF2-40B4-BE49-F238E27FC236}">
                <a16:creationId xmlns:a16="http://schemas.microsoft.com/office/drawing/2014/main" id="{DFDDEDB4-4F8D-4F89-9335-2274A29BBC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926" y="297924"/>
            <a:ext cx="9175275" cy="3505504"/>
          </a:xfrm>
        </p:spPr>
      </p:pic>
      <p:pic>
        <p:nvPicPr>
          <p:cNvPr id="6" name="图片 5">
            <a:extLst>
              <a:ext uri="{FF2B5EF4-FFF2-40B4-BE49-F238E27FC236}">
                <a16:creationId xmlns:a16="http://schemas.microsoft.com/office/drawing/2014/main" id="{7679FC44-9EF0-45BA-852D-168B4F1E66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83" y="4417710"/>
            <a:ext cx="5052639" cy="2082072"/>
          </a:xfrm>
          <a:prstGeom prst="rect">
            <a:avLst/>
          </a:prstGeom>
        </p:spPr>
      </p:pic>
    </p:spTree>
    <p:extLst>
      <p:ext uri="{BB962C8B-B14F-4D97-AF65-F5344CB8AC3E}">
        <p14:creationId xmlns:p14="http://schemas.microsoft.com/office/powerpoint/2010/main" val="96734558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610</TotalTime>
  <Words>197</Words>
  <Application>Microsoft Office PowerPoint</Application>
  <PresentationFormat>宽屏</PresentationFormat>
  <Paragraphs>50</Paragraphs>
  <Slides>16</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16</vt:i4>
      </vt:variant>
    </vt:vector>
  </HeadingPairs>
  <TitlesOfParts>
    <vt:vector size="20" baseType="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yuchen liu</dc:creator>
  <cp:lastModifiedBy>yuchen liu</cp:lastModifiedBy>
  <cp:revision>29</cp:revision>
  <dcterms:created xsi:type="dcterms:W3CDTF">2019-09-21T17:18:23Z</dcterms:created>
  <dcterms:modified xsi:type="dcterms:W3CDTF">2019-09-22T06:08:49Z</dcterms:modified>
</cp:coreProperties>
</file>